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327" r:id="rId3"/>
    <p:sldId id="328" r:id="rId4"/>
    <p:sldId id="400" r:id="rId5"/>
    <p:sldId id="678" r:id="rId6"/>
    <p:sldId id="679" r:id="rId7"/>
    <p:sldId id="680" r:id="rId8"/>
    <p:sldId id="681" r:id="rId9"/>
    <p:sldId id="682" r:id="rId10"/>
    <p:sldId id="683" r:id="rId11"/>
    <p:sldId id="684" r:id="rId12"/>
    <p:sldId id="685" r:id="rId13"/>
    <p:sldId id="686" r:id="rId14"/>
    <p:sldId id="687" r:id="rId15"/>
    <p:sldId id="688" r:id="rId16"/>
    <p:sldId id="689" r:id="rId17"/>
    <p:sldId id="690" r:id="rId18"/>
    <p:sldId id="691" r:id="rId19"/>
    <p:sldId id="692" r:id="rId20"/>
    <p:sldId id="693" r:id="rId21"/>
    <p:sldId id="694" r:id="rId22"/>
    <p:sldId id="695" r:id="rId23"/>
    <p:sldId id="696" r:id="rId24"/>
    <p:sldId id="697" r:id="rId25"/>
    <p:sldId id="698" r:id="rId26"/>
    <p:sldId id="699" r:id="rId27"/>
    <p:sldId id="700" r:id="rId28"/>
    <p:sldId id="701" r:id="rId29"/>
    <p:sldId id="702" r:id="rId30"/>
    <p:sldId id="703" r:id="rId31"/>
    <p:sldId id="704" r:id="rId32"/>
    <p:sldId id="705" r:id="rId33"/>
    <p:sldId id="706" r:id="rId34"/>
    <p:sldId id="707" r:id="rId35"/>
    <p:sldId id="708" r:id="rId36"/>
    <p:sldId id="709" r:id="rId37"/>
    <p:sldId id="710" r:id="rId38"/>
    <p:sldId id="711" r:id="rId39"/>
    <p:sldId id="674" r:id="rId40"/>
    <p:sldId id="558" r:id="rId41"/>
    <p:sldId id="298" r:id="rId42"/>
    <p:sldId id="560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22" autoAdjust="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47C540F8-D18F-4B28-9B6D-D41BB82B9C1E}"/>
    <pc:docChg chg="addSld delSld modSld">
      <pc:chgData name="Wittman, Barry" userId="bff186cd-6ce8-41ba-8e8c-e85cdef216de" providerId="ADAL" clId="{47C540F8-D18F-4B28-9B6D-D41BB82B9C1E}" dt="2025-10-15T17:47:27.240" v="154" actId="20577"/>
      <pc:docMkLst>
        <pc:docMk/>
      </pc:docMkLst>
      <pc:sldChg chg="modSp">
        <pc:chgData name="Wittman, Barry" userId="bff186cd-6ce8-41ba-8e8c-e85cdef216de" providerId="ADAL" clId="{47C540F8-D18F-4B28-9B6D-D41BB82B9C1E}" dt="2025-10-15T17:35:16.714" v="7" actId="20577"/>
        <pc:sldMkLst>
          <pc:docMk/>
          <pc:sldMk cId="0" sldId="256"/>
        </pc:sldMkLst>
        <pc:spChg chg="mod">
          <ac:chgData name="Wittman, Barry" userId="bff186cd-6ce8-41ba-8e8c-e85cdef216de" providerId="ADAL" clId="{47C540F8-D18F-4B28-9B6D-D41BB82B9C1E}" dt="2025-10-15T17:35:16.714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47C540F8-D18F-4B28-9B6D-D41BB82B9C1E}" dt="2025-10-15T17:47:17.126" v="139" actId="20577"/>
        <pc:sldMkLst>
          <pc:docMk/>
          <pc:sldMk cId="0" sldId="298"/>
        </pc:sldMkLst>
        <pc:spChg chg="mod">
          <ac:chgData name="Wittman, Barry" userId="bff186cd-6ce8-41ba-8e8c-e85cdef216de" providerId="ADAL" clId="{47C540F8-D18F-4B28-9B6D-D41BB82B9C1E}" dt="2025-10-15T17:47:17.126" v="139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47C540F8-D18F-4B28-9B6D-D41BB82B9C1E}" dt="2025-10-15T17:36:42.849" v="71" actId="20577"/>
        <pc:sldMkLst>
          <pc:docMk/>
          <pc:sldMk cId="0" sldId="327"/>
        </pc:sldMkLst>
        <pc:spChg chg="mod">
          <ac:chgData name="Wittman, Barry" userId="bff186cd-6ce8-41ba-8e8c-e85cdef216de" providerId="ADAL" clId="{47C540F8-D18F-4B28-9B6D-D41BB82B9C1E}" dt="2025-10-15T17:36:42.849" v="71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47C540F8-D18F-4B28-9B6D-D41BB82B9C1E}" dt="2025-10-15T17:47:27.240" v="154" actId="20577"/>
        <pc:sldMkLst>
          <pc:docMk/>
          <pc:sldMk cId="3726592535" sldId="560"/>
        </pc:sldMkLst>
        <pc:spChg chg="mod">
          <ac:chgData name="Wittman, Barry" userId="bff186cd-6ce8-41ba-8e8c-e85cdef216de" providerId="ADAL" clId="{47C540F8-D18F-4B28-9B6D-D41BB82B9C1E}" dt="2025-10-15T17:47:27.240" v="154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add del">
        <pc:chgData name="Wittman, Barry" userId="bff186cd-6ce8-41ba-8e8c-e85cdef216de" providerId="ADAL" clId="{47C540F8-D18F-4B28-9B6D-D41BB82B9C1E}" dt="2025-10-15T17:38:01.986" v="86" actId="2696"/>
        <pc:sldMkLst>
          <pc:docMk/>
          <pc:sldMk cId="2760128561" sldId="598"/>
        </pc:sldMkLst>
      </pc:sldChg>
      <pc:sldChg chg="add del">
        <pc:chgData name="Wittman, Barry" userId="bff186cd-6ce8-41ba-8e8c-e85cdef216de" providerId="ADAL" clId="{47C540F8-D18F-4B28-9B6D-D41BB82B9C1E}" dt="2025-10-15T17:38:02.003" v="87" actId="2696"/>
        <pc:sldMkLst>
          <pc:docMk/>
          <pc:sldMk cId="3773371456" sldId="599"/>
        </pc:sldMkLst>
      </pc:sldChg>
      <pc:sldChg chg="add del">
        <pc:chgData name="Wittman, Barry" userId="bff186cd-6ce8-41ba-8e8c-e85cdef216de" providerId="ADAL" clId="{47C540F8-D18F-4B28-9B6D-D41BB82B9C1E}" dt="2025-10-15T17:38:02.020" v="88" actId="2696"/>
        <pc:sldMkLst>
          <pc:docMk/>
          <pc:sldMk cId="3241343363" sldId="600"/>
        </pc:sldMkLst>
      </pc:sldChg>
      <pc:sldChg chg="add del">
        <pc:chgData name="Wittman, Barry" userId="bff186cd-6ce8-41ba-8e8c-e85cdef216de" providerId="ADAL" clId="{47C540F8-D18F-4B28-9B6D-D41BB82B9C1E}" dt="2025-10-15T17:38:02.039" v="89" actId="2696"/>
        <pc:sldMkLst>
          <pc:docMk/>
          <pc:sldMk cId="3705955702" sldId="601"/>
        </pc:sldMkLst>
      </pc:sldChg>
      <pc:sldChg chg="add del">
        <pc:chgData name="Wittman, Barry" userId="bff186cd-6ce8-41ba-8e8c-e85cdef216de" providerId="ADAL" clId="{47C540F8-D18F-4B28-9B6D-D41BB82B9C1E}" dt="2025-10-15T17:38:02.059" v="90" actId="2696"/>
        <pc:sldMkLst>
          <pc:docMk/>
          <pc:sldMk cId="3310413281" sldId="602"/>
        </pc:sldMkLst>
      </pc:sldChg>
      <pc:sldChg chg="add del">
        <pc:chgData name="Wittman, Barry" userId="bff186cd-6ce8-41ba-8e8c-e85cdef216de" providerId="ADAL" clId="{47C540F8-D18F-4B28-9B6D-D41BB82B9C1E}" dt="2025-10-15T17:38:02.075" v="91" actId="2696"/>
        <pc:sldMkLst>
          <pc:docMk/>
          <pc:sldMk cId="128348350" sldId="603"/>
        </pc:sldMkLst>
      </pc:sldChg>
      <pc:sldChg chg="add del">
        <pc:chgData name="Wittman, Barry" userId="bff186cd-6ce8-41ba-8e8c-e85cdef216de" providerId="ADAL" clId="{47C540F8-D18F-4B28-9B6D-D41BB82B9C1E}" dt="2025-10-15T17:38:02.105" v="92" actId="2696"/>
        <pc:sldMkLst>
          <pc:docMk/>
          <pc:sldMk cId="4165290696" sldId="604"/>
        </pc:sldMkLst>
      </pc:sldChg>
      <pc:sldChg chg="add del">
        <pc:chgData name="Wittman, Barry" userId="bff186cd-6ce8-41ba-8e8c-e85cdef216de" providerId="ADAL" clId="{47C540F8-D18F-4B28-9B6D-D41BB82B9C1E}" dt="2025-10-15T17:38:02.129" v="93" actId="2696"/>
        <pc:sldMkLst>
          <pc:docMk/>
          <pc:sldMk cId="1720343469" sldId="605"/>
        </pc:sldMkLst>
      </pc:sldChg>
      <pc:sldChg chg="add del">
        <pc:chgData name="Wittman, Barry" userId="bff186cd-6ce8-41ba-8e8c-e85cdef216de" providerId="ADAL" clId="{47C540F8-D18F-4B28-9B6D-D41BB82B9C1E}" dt="2025-10-15T17:38:02.164" v="94" actId="2696"/>
        <pc:sldMkLst>
          <pc:docMk/>
          <pc:sldMk cId="3515766387" sldId="606"/>
        </pc:sldMkLst>
      </pc:sldChg>
      <pc:sldChg chg="add del">
        <pc:chgData name="Wittman, Barry" userId="bff186cd-6ce8-41ba-8e8c-e85cdef216de" providerId="ADAL" clId="{47C540F8-D18F-4B28-9B6D-D41BB82B9C1E}" dt="2025-10-15T17:38:02.188" v="95" actId="2696"/>
        <pc:sldMkLst>
          <pc:docMk/>
          <pc:sldMk cId="4287122084" sldId="607"/>
        </pc:sldMkLst>
      </pc:sldChg>
      <pc:sldChg chg="add del">
        <pc:chgData name="Wittman, Barry" userId="bff186cd-6ce8-41ba-8e8c-e85cdef216de" providerId="ADAL" clId="{47C540F8-D18F-4B28-9B6D-D41BB82B9C1E}" dt="2025-10-15T17:38:02.205" v="96" actId="2696"/>
        <pc:sldMkLst>
          <pc:docMk/>
          <pc:sldMk cId="4121075135" sldId="608"/>
        </pc:sldMkLst>
      </pc:sldChg>
      <pc:sldChg chg="add del">
        <pc:chgData name="Wittman, Barry" userId="bff186cd-6ce8-41ba-8e8c-e85cdef216de" providerId="ADAL" clId="{47C540F8-D18F-4B28-9B6D-D41BB82B9C1E}" dt="2025-10-15T17:38:02.226" v="97" actId="2696"/>
        <pc:sldMkLst>
          <pc:docMk/>
          <pc:sldMk cId="85811111" sldId="609"/>
        </pc:sldMkLst>
      </pc:sldChg>
      <pc:sldChg chg="add del">
        <pc:chgData name="Wittman, Barry" userId="bff186cd-6ce8-41ba-8e8c-e85cdef216de" providerId="ADAL" clId="{47C540F8-D18F-4B28-9B6D-D41BB82B9C1E}" dt="2025-10-15T17:38:02.294" v="100" actId="2696"/>
        <pc:sldMkLst>
          <pc:docMk/>
          <pc:sldMk cId="636349189" sldId="610"/>
        </pc:sldMkLst>
      </pc:sldChg>
      <pc:sldChg chg="add del">
        <pc:chgData name="Wittman, Barry" userId="bff186cd-6ce8-41ba-8e8c-e85cdef216de" providerId="ADAL" clId="{47C540F8-D18F-4B28-9B6D-D41BB82B9C1E}" dt="2025-10-15T17:38:02.324" v="101" actId="2696"/>
        <pc:sldMkLst>
          <pc:docMk/>
          <pc:sldMk cId="2258201042" sldId="611"/>
        </pc:sldMkLst>
      </pc:sldChg>
      <pc:sldChg chg="add del">
        <pc:chgData name="Wittman, Barry" userId="bff186cd-6ce8-41ba-8e8c-e85cdef216de" providerId="ADAL" clId="{47C540F8-D18F-4B28-9B6D-D41BB82B9C1E}" dt="2025-10-15T17:38:02.341" v="102" actId="2696"/>
        <pc:sldMkLst>
          <pc:docMk/>
          <pc:sldMk cId="2583554679" sldId="612"/>
        </pc:sldMkLst>
      </pc:sldChg>
      <pc:sldChg chg="add del">
        <pc:chgData name="Wittman, Barry" userId="bff186cd-6ce8-41ba-8e8c-e85cdef216de" providerId="ADAL" clId="{47C540F8-D18F-4B28-9B6D-D41BB82B9C1E}" dt="2025-10-15T17:38:02.511" v="111" actId="2696"/>
        <pc:sldMkLst>
          <pc:docMk/>
          <pc:sldMk cId="469003404" sldId="614"/>
        </pc:sldMkLst>
      </pc:sldChg>
      <pc:sldChg chg="add del">
        <pc:chgData name="Wittman, Barry" userId="bff186cd-6ce8-41ba-8e8c-e85cdef216de" providerId="ADAL" clId="{47C540F8-D18F-4B28-9B6D-D41BB82B9C1E}" dt="2025-10-15T17:38:02.597" v="114" actId="2696"/>
        <pc:sldMkLst>
          <pc:docMk/>
          <pc:sldMk cId="35329280" sldId="615"/>
        </pc:sldMkLst>
      </pc:sldChg>
      <pc:sldChg chg="add del">
        <pc:chgData name="Wittman, Barry" userId="bff186cd-6ce8-41ba-8e8c-e85cdef216de" providerId="ADAL" clId="{47C540F8-D18F-4B28-9B6D-D41BB82B9C1E}" dt="2025-10-15T17:38:02.692" v="117" actId="2696"/>
        <pc:sldMkLst>
          <pc:docMk/>
          <pc:sldMk cId="4232825269" sldId="616"/>
        </pc:sldMkLst>
      </pc:sldChg>
      <pc:sldChg chg="add del">
        <pc:chgData name="Wittman, Barry" userId="bff186cd-6ce8-41ba-8e8c-e85cdef216de" providerId="ADAL" clId="{47C540F8-D18F-4B28-9B6D-D41BB82B9C1E}" dt="2025-10-15T17:38:02.707" v="118" actId="2696"/>
        <pc:sldMkLst>
          <pc:docMk/>
          <pc:sldMk cId="168112931" sldId="618"/>
        </pc:sldMkLst>
      </pc:sldChg>
      <pc:sldChg chg="add del">
        <pc:chgData name="Wittman, Barry" userId="bff186cd-6ce8-41ba-8e8c-e85cdef216de" providerId="ADAL" clId="{47C540F8-D18F-4B28-9B6D-D41BB82B9C1E}" dt="2025-10-15T17:38:02.573" v="113" actId="2696"/>
        <pc:sldMkLst>
          <pc:docMk/>
          <pc:sldMk cId="2357220480" sldId="620"/>
        </pc:sldMkLst>
      </pc:sldChg>
      <pc:sldChg chg="add del">
        <pc:chgData name="Wittman, Barry" userId="bff186cd-6ce8-41ba-8e8c-e85cdef216de" providerId="ADAL" clId="{47C540F8-D18F-4B28-9B6D-D41BB82B9C1E}" dt="2025-10-15T17:38:02.252" v="98" actId="2696"/>
        <pc:sldMkLst>
          <pc:docMk/>
          <pc:sldMk cId="1308093481" sldId="623"/>
        </pc:sldMkLst>
      </pc:sldChg>
      <pc:sldChg chg="add del">
        <pc:chgData name="Wittman, Barry" userId="bff186cd-6ce8-41ba-8e8c-e85cdef216de" providerId="ADAL" clId="{47C540F8-D18F-4B28-9B6D-D41BB82B9C1E}" dt="2025-10-15T17:38:02.627" v="115" actId="2696"/>
        <pc:sldMkLst>
          <pc:docMk/>
          <pc:sldMk cId="2775648839" sldId="625"/>
        </pc:sldMkLst>
      </pc:sldChg>
      <pc:sldChg chg="add del">
        <pc:chgData name="Wittman, Barry" userId="bff186cd-6ce8-41ba-8e8c-e85cdef216de" providerId="ADAL" clId="{47C540F8-D18F-4B28-9B6D-D41BB82B9C1E}" dt="2025-10-15T17:38:02.365" v="103" actId="2696"/>
        <pc:sldMkLst>
          <pc:docMk/>
          <pc:sldMk cId="3504492634" sldId="648"/>
        </pc:sldMkLst>
      </pc:sldChg>
      <pc:sldChg chg="add del">
        <pc:chgData name="Wittman, Barry" userId="bff186cd-6ce8-41ba-8e8c-e85cdef216de" providerId="ADAL" clId="{47C540F8-D18F-4B28-9B6D-D41BB82B9C1E}" dt="2025-10-15T17:38:02.385" v="104" actId="2696"/>
        <pc:sldMkLst>
          <pc:docMk/>
          <pc:sldMk cId="2342297386" sldId="649"/>
        </pc:sldMkLst>
      </pc:sldChg>
      <pc:sldChg chg="add del">
        <pc:chgData name="Wittman, Barry" userId="bff186cd-6ce8-41ba-8e8c-e85cdef216de" providerId="ADAL" clId="{47C540F8-D18F-4B28-9B6D-D41BB82B9C1E}" dt="2025-10-15T17:38:02.405" v="105" actId="2696"/>
        <pc:sldMkLst>
          <pc:docMk/>
          <pc:sldMk cId="3091935102" sldId="650"/>
        </pc:sldMkLst>
      </pc:sldChg>
      <pc:sldChg chg="add del">
        <pc:chgData name="Wittman, Barry" userId="bff186cd-6ce8-41ba-8e8c-e85cdef216de" providerId="ADAL" clId="{47C540F8-D18F-4B28-9B6D-D41BB82B9C1E}" dt="2025-10-15T17:38:02.413" v="106" actId="2696"/>
        <pc:sldMkLst>
          <pc:docMk/>
          <pc:sldMk cId="2948659310" sldId="651"/>
        </pc:sldMkLst>
      </pc:sldChg>
      <pc:sldChg chg="add del">
        <pc:chgData name="Wittman, Barry" userId="bff186cd-6ce8-41ba-8e8c-e85cdef216de" providerId="ADAL" clId="{47C540F8-D18F-4B28-9B6D-D41BB82B9C1E}" dt="2025-10-15T17:38:02.433" v="107" actId="2696"/>
        <pc:sldMkLst>
          <pc:docMk/>
          <pc:sldMk cId="667767931" sldId="652"/>
        </pc:sldMkLst>
      </pc:sldChg>
      <pc:sldChg chg="add del">
        <pc:chgData name="Wittman, Barry" userId="bff186cd-6ce8-41ba-8e8c-e85cdef216de" providerId="ADAL" clId="{47C540F8-D18F-4B28-9B6D-D41BB82B9C1E}" dt="2025-10-15T17:38:02.456" v="108" actId="2696"/>
        <pc:sldMkLst>
          <pc:docMk/>
          <pc:sldMk cId="4293554801" sldId="653"/>
        </pc:sldMkLst>
      </pc:sldChg>
      <pc:sldChg chg="add del">
        <pc:chgData name="Wittman, Barry" userId="bff186cd-6ce8-41ba-8e8c-e85cdef216de" providerId="ADAL" clId="{47C540F8-D18F-4B28-9B6D-D41BB82B9C1E}" dt="2025-10-15T17:38:02.470" v="109" actId="2696"/>
        <pc:sldMkLst>
          <pc:docMk/>
          <pc:sldMk cId="1086689646" sldId="654"/>
        </pc:sldMkLst>
      </pc:sldChg>
      <pc:sldChg chg="add del">
        <pc:chgData name="Wittman, Barry" userId="bff186cd-6ce8-41ba-8e8c-e85cdef216de" providerId="ADAL" clId="{47C540F8-D18F-4B28-9B6D-D41BB82B9C1E}" dt="2025-10-15T17:38:02.489" v="110" actId="2696"/>
        <pc:sldMkLst>
          <pc:docMk/>
          <pc:sldMk cId="2136211824" sldId="655"/>
        </pc:sldMkLst>
      </pc:sldChg>
      <pc:sldChg chg="add del">
        <pc:chgData name="Wittman, Barry" userId="bff186cd-6ce8-41ba-8e8c-e85cdef216de" providerId="ADAL" clId="{47C540F8-D18F-4B28-9B6D-D41BB82B9C1E}" dt="2025-10-15T17:38:02.539" v="112" actId="2696"/>
        <pc:sldMkLst>
          <pc:docMk/>
          <pc:sldMk cId="1158963431" sldId="656"/>
        </pc:sldMkLst>
      </pc:sldChg>
      <pc:sldChg chg="add del">
        <pc:chgData name="Wittman, Barry" userId="bff186cd-6ce8-41ba-8e8c-e85cdef216de" providerId="ADAL" clId="{47C540F8-D18F-4B28-9B6D-D41BB82B9C1E}" dt="2025-10-15T17:38:02.641" v="116" actId="2696"/>
        <pc:sldMkLst>
          <pc:docMk/>
          <pc:sldMk cId="984419730" sldId="657"/>
        </pc:sldMkLst>
      </pc:sldChg>
      <pc:sldChg chg="modSp">
        <pc:chgData name="Wittman, Barry" userId="bff186cd-6ce8-41ba-8e8c-e85cdef216de" providerId="ADAL" clId="{47C540F8-D18F-4B28-9B6D-D41BB82B9C1E}" dt="2025-10-15T17:35:31.208" v="27" actId="20577"/>
        <pc:sldMkLst>
          <pc:docMk/>
          <pc:sldMk cId="2876379948" sldId="674"/>
        </pc:sldMkLst>
        <pc:spChg chg="mod">
          <ac:chgData name="Wittman, Barry" userId="bff186cd-6ce8-41ba-8e8c-e85cdef216de" providerId="ADAL" clId="{47C540F8-D18F-4B28-9B6D-D41BB82B9C1E}" dt="2025-10-15T17:35:31.208" v="27" actId="20577"/>
          <ac:spMkLst>
            <pc:docMk/>
            <pc:sldMk cId="2876379948" sldId="674"/>
            <ac:spMk id="2" creationId="{00000000-0000-0000-0000-000000000000}"/>
          </ac:spMkLst>
        </pc:spChg>
      </pc:sldChg>
      <pc:sldChg chg="add del">
        <pc:chgData name="Wittman, Barry" userId="bff186cd-6ce8-41ba-8e8c-e85cdef216de" providerId="ADAL" clId="{47C540F8-D18F-4B28-9B6D-D41BB82B9C1E}" dt="2025-10-15T17:38:02.273" v="99" actId="2696"/>
        <pc:sldMkLst>
          <pc:docMk/>
          <pc:sldMk cId="2701604817" sldId="677"/>
        </pc:sldMkLst>
      </pc:sldChg>
      <pc:sldChg chg="modSp">
        <pc:chgData name="Wittman, Barry" userId="bff186cd-6ce8-41ba-8e8c-e85cdef216de" providerId="ADAL" clId="{47C540F8-D18F-4B28-9B6D-D41BB82B9C1E}" dt="2025-10-15T17:36:53.371" v="84" actId="20577"/>
        <pc:sldMkLst>
          <pc:docMk/>
          <pc:sldMk cId="2315996717" sldId="678"/>
        </pc:sldMkLst>
        <pc:spChg chg="mod">
          <ac:chgData name="Wittman, Barry" userId="bff186cd-6ce8-41ba-8e8c-e85cdef216de" providerId="ADAL" clId="{47C540F8-D18F-4B28-9B6D-D41BB82B9C1E}" dt="2025-10-15T17:36:53.371" v="84" actId="20577"/>
          <ac:spMkLst>
            <pc:docMk/>
            <pc:sldMk cId="2315996717" sldId="678"/>
            <ac:spMk id="2" creationId="{6F728448-3949-4EE1-A26E-A89E482BE03E}"/>
          </ac:spMkLst>
        </pc:spChg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418289577" sldId="679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172046230" sldId="680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549968905" sldId="681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186303417" sldId="682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4289741277" sldId="683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074551526" sldId="684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4214326544" sldId="685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187773135" sldId="686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3033930119" sldId="687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327442335" sldId="688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907587084" sldId="689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222228229" sldId="690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449751104" sldId="691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983649802" sldId="692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074745598" sldId="693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109778501" sldId="694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241626181" sldId="695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506641695" sldId="696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70815790" sldId="697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797452871" sldId="698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301405690" sldId="699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4102569566" sldId="700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686299012" sldId="701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836267156" sldId="702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478034150" sldId="703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34326918" sldId="704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384097517" sldId="705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682980495" sldId="706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877180655" sldId="707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807059543" sldId="708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350685016" sldId="709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2893892687" sldId="710"/>
        </pc:sldMkLst>
      </pc:sldChg>
      <pc:sldChg chg="add">
        <pc:chgData name="Wittman, Barry" userId="bff186cd-6ce8-41ba-8e8c-e85cdef216de" providerId="ADAL" clId="{47C540F8-D18F-4B28-9B6D-D41BB82B9C1E}" dt="2025-10-15T17:37:04.440" v="85"/>
        <pc:sldMkLst>
          <pc:docMk/>
          <pc:sldMk cId="1299446290" sldId="71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more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Port scans and social engineering can tell a lot</a:t>
            </a:r>
          </a:p>
          <a:p>
            <a:r>
              <a:rPr lang="en-US" b="1" dirty="0"/>
              <a:t>Dumpster diving</a:t>
            </a:r>
            <a:r>
              <a:rPr lang="en-US" dirty="0"/>
              <a:t> or going through trash can tell a lot as well</a:t>
            </a:r>
          </a:p>
          <a:p>
            <a:pPr lvl="1"/>
            <a:r>
              <a:rPr lang="en-US" dirty="0"/>
              <a:t>Which pieces of hardware have been bought, by their packaging</a:t>
            </a:r>
          </a:p>
          <a:p>
            <a:pPr lvl="1"/>
            <a:r>
              <a:rPr lang="en-US" dirty="0"/>
              <a:t>Phone lists or organization charts could be in the trash</a:t>
            </a:r>
          </a:p>
          <a:p>
            <a:pPr lvl="1"/>
            <a:r>
              <a:rPr lang="en-US" dirty="0"/>
              <a:t>Diagrams, notes, even passwords could be written on scraps of paper</a:t>
            </a:r>
          </a:p>
          <a:p>
            <a:pPr lvl="1"/>
            <a:r>
              <a:rPr lang="en-US" dirty="0"/>
              <a:t>Old hard drives with sensitive information could turn up</a:t>
            </a:r>
          </a:p>
          <a:p>
            <a:r>
              <a:rPr lang="en-US" dirty="0"/>
              <a:t>For high-level attacks, real spying is possible</a:t>
            </a:r>
          </a:p>
        </p:txBody>
      </p:sp>
    </p:spTree>
    <p:extLst>
      <p:ext uri="{BB962C8B-B14F-4D97-AF65-F5344CB8AC3E}">
        <p14:creationId xmlns:p14="http://schemas.microsoft.com/office/powerpoint/2010/main" val="428974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OS and application fingerprinting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Port scanning gives a lot of information</a:t>
            </a:r>
          </a:p>
          <a:p>
            <a:pPr lvl="1"/>
            <a:r>
              <a:rPr lang="en-US" dirty="0"/>
              <a:t>For example, port 443 is used for HTTPS</a:t>
            </a:r>
          </a:p>
          <a:p>
            <a:r>
              <a:rPr lang="en-US" dirty="0"/>
              <a:t>But you may want to know which OS or application is actually listening at a port</a:t>
            </a:r>
          </a:p>
          <a:p>
            <a:pPr lvl="1"/>
            <a:r>
              <a:rPr lang="en-US" dirty="0"/>
              <a:t>Vulnerabilities are often system-dependent</a:t>
            </a:r>
          </a:p>
          <a:p>
            <a:r>
              <a:rPr lang="en-US" dirty="0"/>
              <a:t>Some applications will reveal themselves directly</a:t>
            </a:r>
          </a:p>
          <a:p>
            <a:r>
              <a:rPr lang="en-US" dirty="0"/>
              <a:t>Others will give more information if you ask for a feature that is unavailable or give a bad command</a:t>
            </a:r>
          </a:p>
          <a:p>
            <a:r>
              <a:rPr lang="en-US" dirty="0"/>
              <a:t>You are being fingerprinted when you visit websites</a:t>
            </a:r>
          </a:p>
          <a:p>
            <a:pPr lvl="1"/>
            <a:r>
              <a:rPr lang="en-US" dirty="0"/>
              <a:t>Your browser identifies which browser it is</a:t>
            </a:r>
          </a:p>
          <a:p>
            <a:pPr lvl="1"/>
            <a:r>
              <a:rPr lang="en-US" dirty="0"/>
              <a:t>You can hide this information, but your web pages might look weird</a:t>
            </a:r>
          </a:p>
        </p:txBody>
      </p:sp>
    </p:spTree>
    <p:extLst>
      <p:ext uri="{BB962C8B-B14F-4D97-AF65-F5344CB8AC3E}">
        <p14:creationId xmlns:p14="http://schemas.microsoft.com/office/powerpoint/2010/main" val="107455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and hacking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do you actually do the attack?</a:t>
            </a:r>
          </a:p>
          <a:p>
            <a:r>
              <a:rPr lang="en-US" dirty="0"/>
              <a:t>Same as everything else:</a:t>
            </a:r>
          </a:p>
          <a:p>
            <a:pPr lvl="1"/>
            <a:r>
              <a:rPr lang="en-US" dirty="0"/>
              <a:t>Google</a:t>
            </a:r>
          </a:p>
          <a:p>
            <a:r>
              <a:rPr lang="en-US" dirty="0"/>
              <a:t>Once you know the system you are attacking, you can search the Internet and security blogs and boards for vulnerabilities</a:t>
            </a:r>
          </a:p>
          <a:p>
            <a:r>
              <a:rPr lang="en-US" dirty="0"/>
              <a:t>Because networking is often between different kinds of systems running different kinds of software, features are well-documented</a:t>
            </a:r>
          </a:p>
          <a:p>
            <a:pPr lvl="1"/>
            <a:r>
              <a:rPr lang="en-US" dirty="0"/>
              <a:t>Most big viruses and worms use publicly known vulnerabilities that haven't been patched</a:t>
            </a:r>
          </a:p>
        </p:txBody>
      </p:sp>
    </p:spTree>
    <p:extLst>
      <p:ext uri="{BB962C8B-B14F-4D97-AF65-F5344CB8AC3E}">
        <p14:creationId xmlns:p14="http://schemas.microsoft.com/office/powerpoint/2010/main" val="421432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Eavesdropping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73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Eavesdropping and wiretapping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Eavesdropping</a:t>
            </a:r>
            <a:r>
              <a:rPr lang="en-US" dirty="0"/>
              <a:t> means overhearing private information without much effort</a:t>
            </a:r>
          </a:p>
          <a:p>
            <a:pPr lvl="1"/>
            <a:r>
              <a:rPr lang="en-US" dirty="0"/>
              <a:t>Administrators periodically need to monitor network traffic</a:t>
            </a:r>
          </a:p>
          <a:p>
            <a:r>
              <a:rPr lang="en-US" b="1" dirty="0"/>
              <a:t>Wiretapping</a:t>
            </a:r>
            <a:r>
              <a:rPr lang="en-US" dirty="0"/>
              <a:t> implies that more effort is being used to overhear information</a:t>
            </a:r>
          </a:p>
          <a:p>
            <a:pPr lvl="1"/>
            <a:r>
              <a:rPr lang="en-US" b="1" dirty="0"/>
              <a:t>Passive wiretapping </a:t>
            </a:r>
            <a:r>
              <a:rPr lang="en-US" dirty="0"/>
              <a:t>is only listening to information</a:t>
            </a:r>
          </a:p>
          <a:p>
            <a:pPr lvl="1"/>
            <a:r>
              <a:rPr lang="en-US" b="1" dirty="0"/>
              <a:t>Active wiretapping </a:t>
            </a:r>
            <a:r>
              <a:rPr lang="en-US" dirty="0"/>
              <a:t>means that you may adding or changing information in the stream</a:t>
            </a:r>
          </a:p>
        </p:txBody>
      </p:sp>
    </p:spTree>
    <p:extLst>
      <p:ext uri="{BB962C8B-B14F-4D97-AF65-F5344CB8AC3E}">
        <p14:creationId xmlns:p14="http://schemas.microsoft.com/office/powerpoint/2010/main" val="303393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Cable wiretapping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 you are on the same LAN, you can use a </a:t>
            </a:r>
            <a:r>
              <a:rPr lang="en-US" b="1" dirty="0"/>
              <a:t>packet sniffer</a:t>
            </a:r>
            <a:r>
              <a:rPr lang="en-US" dirty="0"/>
              <a:t> to analyze packets</a:t>
            </a:r>
          </a:p>
          <a:p>
            <a:pPr lvl="1"/>
            <a:r>
              <a:rPr lang="en-US" dirty="0"/>
              <a:t>Packets are constantly streaming by, and your computer usually only picks up those destined for it</a:t>
            </a:r>
          </a:p>
          <a:p>
            <a:pPr lvl="1"/>
            <a:r>
              <a:rPr lang="en-US" dirty="0"/>
              <a:t>Passwords are often sent in the clear</a:t>
            </a:r>
          </a:p>
          <a:p>
            <a:pPr lvl="1"/>
            <a:r>
              <a:rPr lang="en-US" dirty="0" err="1"/>
              <a:t>Wireshark</a:t>
            </a:r>
            <a:r>
              <a:rPr lang="en-US" dirty="0"/>
              <a:t> is a free, popular packet sniffer</a:t>
            </a:r>
          </a:p>
          <a:p>
            <a:r>
              <a:rPr lang="en-US" dirty="0"/>
              <a:t>Cable modems are filters that give you only the data you need</a:t>
            </a:r>
          </a:p>
          <a:p>
            <a:pPr lvl="1"/>
            <a:r>
              <a:rPr lang="en-US" dirty="0"/>
              <a:t>Sophisticated attackers can tap into a cable network</a:t>
            </a:r>
          </a:p>
          <a:p>
            <a:pPr lvl="1"/>
            <a:r>
              <a:rPr lang="en-US" dirty="0"/>
              <a:t>Data is supposed to be encrypted, but many networks don't turn encryption on</a:t>
            </a:r>
          </a:p>
          <a:p>
            <a:r>
              <a:rPr lang="en-US" b="1" dirty="0"/>
              <a:t>Inductance</a:t>
            </a:r>
            <a:r>
              <a:rPr lang="en-US" dirty="0"/>
              <a:t> is a property that can allow you to measure the signals inside of a wire without a direct physical connection</a:t>
            </a:r>
          </a:p>
          <a:p>
            <a:r>
              <a:rPr lang="en-US" dirty="0"/>
              <a:t>Using inductance or physically connecting to a wire changes its impedance, which can be (but usually is not) measured</a:t>
            </a:r>
          </a:p>
          <a:p>
            <a:r>
              <a:rPr lang="en-US" dirty="0"/>
              <a:t>Signals are often </a:t>
            </a:r>
            <a:r>
              <a:rPr lang="en-US" b="1" dirty="0"/>
              <a:t>multiplexed</a:t>
            </a:r>
            <a:r>
              <a:rPr lang="en-US" dirty="0"/>
              <a:t>, sharing media with other signals, which can increase the sophistication needed to wiretap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4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eavesdropping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Wireless networks are easy to disrupt, but attackers usually have little to gain by this</a:t>
            </a:r>
          </a:p>
          <a:p>
            <a:r>
              <a:rPr lang="en-US" dirty="0"/>
              <a:t>Since they are broadcast, it is not difficult to intercept the signal</a:t>
            </a:r>
          </a:p>
          <a:p>
            <a:pPr lvl="1"/>
            <a:r>
              <a:rPr lang="en-US" dirty="0"/>
              <a:t>Special antennas can receive the signal from a longer distance than usual</a:t>
            </a:r>
          </a:p>
          <a:p>
            <a:r>
              <a:rPr lang="en-US" dirty="0"/>
              <a:t>Some networks are entirely unencrypted</a:t>
            </a:r>
          </a:p>
          <a:p>
            <a:r>
              <a:rPr lang="en-US" dirty="0"/>
              <a:t>WEP is almost completely broken</a:t>
            </a:r>
          </a:p>
          <a:p>
            <a:r>
              <a:rPr lang="en-US" dirty="0"/>
              <a:t>WPA and WPA2 have vulnerabilities that can be exploited in some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8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Microwave is easy to intercept</a:t>
            </a:r>
          </a:p>
          <a:p>
            <a:pPr lvl="1"/>
            <a:r>
              <a:rPr lang="en-US" dirty="0"/>
              <a:t>Long distance phone can use microwaves</a:t>
            </a:r>
          </a:p>
          <a:p>
            <a:pPr lvl="1"/>
            <a:r>
              <a:rPr lang="en-US" dirty="0"/>
              <a:t>Cell phones towers can use microwaves</a:t>
            </a:r>
          </a:p>
          <a:p>
            <a:r>
              <a:rPr lang="en-US" dirty="0"/>
              <a:t>One difficulty with making use of the intercepted signal is that microwave signals are heavily multiplexed, making it hard to untangle individual signals</a:t>
            </a:r>
          </a:p>
          <a:p>
            <a:r>
              <a:rPr lang="en-US" dirty="0"/>
              <a:t>Satellites are similar (unsecure but heavily multiplexed)</a:t>
            </a:r>
          </a:p>
          <a:p>
            <a:r>
              <a:rPr lang="en-US" dirty="0"/>
              <a:t>Optical fiber is very difficult to tap</a:t>
            </a:r>
          </a:p>
          <a:p>
            <a:pPr lvl="1"/>
            <a:r>
              <a:rPr lang="en-US" dirty="0"/>
              <a:t>Cutting a single fiber means recalibrating the network</a:t>
            </a:r>
          </a:p>
          <a:p>
            <a:pPr lvl="1"/>
            <a:r>
              <a:rPr lang="en-US" dirty="0"/>
              <a:t>Repeaters and taps that connect the fiber are the best places to attack</a:t>
            </a:r>
          </a:p>
        </p:txBody>
      </p:sp>
    </p:spTree>
    <p:extLst>
      <p:ext uri="{BB962C8B-B14F-4D97-AF65-F5344CB8AC3E}">
        <p14:creationId xmlns:p14="http://schemas.microsoft.com/office/powerpoint/2010/main" val="22222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Rather than wiretapping, attackers will more often try to impersonate a legitimate user</a:t>
            </a:r>
          </a:p>
          <a:p>
            <a:r>
              <a:rPr lang="en-US" dirty="0"/>
              <a:t>Different approaches:</a:t>
            </a:r>
          </a:p>
          <a:p>
            <a:pPr lvl="1"/>
            <a:r>
              <a:rPr lang="en-US" dirty="0"/>
              <a:t>Guess the identity and authentication information</a:t>
            </a:r>
          </a:p>
          <a:p>
            <a:pPr lvl="1"/>
            <a:r>
              <a:rPr lang="en-US" dirty="0"/>
              <a:t>Use other communications or wiretapping to gain such information</a:t>
            </a:r>
          </a:p>
          <a:p>
            <a:pPr lvl="1"/>
            <a:r>
              <a:rPr lang="en-US" dirty="0"/>
              <a:t>Circumvent the authentication mechanism</a:t>
            </a:r>
          </a:p>
          <a:p>
            <a:pPr lvl="1"/>
            <a:r>
              <a:rPr lang="en-US" dirty="0"/>
              <a:t>Use a target that will not be authenticated</a:t>
            </a:r>
          </a:p>
          <a:p>
            <a:pPr lvl="1"/>
            <a:r>
              <a:rPr lang="en-US" dirty="0"/>
              <a:t>Use a target with known authentication data</a:t>
            </a:r>
          </a:p>
        </p:txBody>
      </p:sp>
    </p:spTree>
    <p:extLst>
      <p:ext uri="{BB962C8B-B14F-4D97-AF65-F5344CB8AC3E}">
        <p14:creationId xmlns:p14="http://schemas.microsoft.com/office/powerpoint/2010/main" val="144975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Passwords are often easy to guess</a:t>
            </a:r>
          </a:p>
          <a:p>
            <a:pPr lvl="1"/>
            <a:r>
              <a:rPr lang="en-US" dirty="0"/>
              <a:t>Because we're bad at picking passwords</a:t>
            </a:r>
          </a:p>
          <a:p>
            <a:pPr lvl="1"/>
            <a:r>
              <a:rPr lang="en-US" dirty="0"/>
              <a:t>Because the user may not have realized that the machine would be exposed to network attacks</a:t>
            </a:r>
          </a:p>
          <a:p>
            <a:r>
              <a:rPr lang="en-US" dirty="0"/>
              <a:t>Passwords are sent in the clear</a:t>
            </a:r>
          </a:p>
          <a:p>
            <a:r>
              <a:rPr lang="en-US" dirty="0"/>
              <a:t>Bad hashes can give information about the password</a:t>
            </a:r>
          </a:p>
          <a:p>
            <a:r>
              <a:rPr lang="en-US" dirty="0"/>
              <a:t>Sometimes buffer overflows can crash the authentication system</a:t>
            </a:r>
          </a:p>
          <a:p>
            <a:r>
              <a:rPr lang="en-US" dirty="0"/>
              <a:t>Sometimes authentication is not needed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rhosts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.rlogin</a:t>
            </a:r>
            <a:r>
              <a:rPr lang="en-US" dirty="0"/>
              <a:t> files in Unix</a:t>
            </a:r>
          </a:p>
          <a:p>
            <a:pPr lvl="1"/>
            <a:r>
              <a:rPr lang="en-US" dirty="0"/>
              <a:t>Guest accounts</a:t>
            </a:r>
          </a:p>
          <a:p>
            <a:r>
              <a:rPr lang="en-US" dirty="0"/>
              <a:t>Default passwords on routers and other devices that never get changed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4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basics</a:t>
            </a:r>
          </a:p>
          <a:p>
            <a:r>
              <a:rPr lang="en-US" dirty="0"/>
              <a:t>Network threats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85420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Spoofing</a:t>
            </a:r>
            <a:r>
              <a:rPr lang="en-US" dirty="0"/>
              <a:t> is when an attacker carries out one end of a networked exchange</a:t>
            </a:r>
          </a:p>
          <a:p>
            <a:r>
              <a:rPr lang="en-US" dirty="0"/>
              <a:t>A </a:t>
            </a:r>
            <a:r>
              <a:rPr lang="en-US" b="1" dirty="0"/>
              <a:t>masquerade</a:t>
            </a:r>
            <a:r>
              <a:rPr lang="en-US" dirty="0"/>
              <a:t> is spoofing where a host pretends to be another host</a:t>
            </a:r>
          </a:p>
          <a:p>
            <a:pPr lvl="1"/>
            <a:r>
              <a:rPr lang="en-US" dirty="0"/>
              <a:t>URL confusion:  someone types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hotmale.com</a:t>
            </a:r>
            <a:r>
              <a:rPr lang="en-US" dirty="0"/>
              <a:t> (don't go there!)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gogle.com</a:t>
            </a:r>
          </a:p>
          <a:p>
            <a:r>
              <a:rPr lang="en-US" b="1" dirty="0"/>
              <a:t>Phishing</a:t>
            </a:r>
            <a:r>
              <a:rPr lang="en-US" dirty="0"/>
              <a:t> is a form of masquerading</a:t>
            </a:r>
          </a:p>
          <a:p>
            <a:r>
              <a:rPr lang="en-US" b="1" dirty="0"/>
              <a:t>Session hijacking</a:t>
            </a:r>
            <a:r>
              <a:rPr lang="en-US" dirty="0"/>
              <a:t> (or </a:t>
            </a:r>
            <a:r>
              <a:rPr lang="en-US" b="1" dirty="0" err="1"/>
              <a:t>sidejacking</a:t>
            </a:r>
            <a:r>
              <a:rPr lang="en-US" dirty="0"/>
              <a:t>) is carrying on a session started by someone else</a:t>
            </a:r>
          </a:p>
          <a:p>
            <a:pPr lvl="1"/>
            <a:r>
              <a:rPr lang="en-US" dirty="0"/>
              <a:t>Login is encrypted, the rest of the data isn't always (though it increasingly is, through HTTPS)</a:t>
            </a:r>
          </a:p>
          <a:p>
            <a:pPr lvl="1"/>
            <a:r>
              <a:rPr lang="en-US" dirty="0" err="1"/>
              <a:t>Firesheep</a:t>
            </a:r>
            <a:r>
              <a:rPr lang="en-US" dirty="0"/>
              <a:t> was a browser plugin that allowed you to log on to other people's Facebook and Twitter accounts in, say, the same coffeeshop (but it no longer works)</a:t>
            </a:r>
          </a:p>
          <a:p>
            <a:r>
              <a:rPr lang="en-US" b="1" dirty="0"/>
              <a:t>Man-in-the-middle</a:t>
            </a:r>
            <a:r>
              <a:rPr lang="en-US" dirty="0"/>
              <a:t> attacks</a:t>
            </a:r>
          </a:p>
        </p:txBody>
      </p:sp>
    </p:spTree>
    <p:extLst>
      <p:ext uri="{BB962C8B-B14F-4D97-AF65-F5344CB8AC3E}">
        <p14:creationId xmlns:p14="http://schemas.microsoft.com/office/powerpoint/2010/main" val="107474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Confidentiality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Misdelivery</a:t>
            </a:r>
            <a:endParaRPr lang="en-US" dirty="0"/>
          </a:p>
          <a:p>
            <a:pPr lvl="1"/>
            <a:r>
              <a:rPr lang="en-US" dirty="0"/>
              <a:t>Data can have bad addresses, occasionally because of computer error</a:t>
            </a:r>
          </a:p>
          <a:p>
            <a:pPr lvl="1"/>
            <a:r>
              <a:rPr lang="en-US" dirty="0"/>
              <a:t>Human error (e.g. James Hughes (student) instead of James Hughes (professor)) is more common)</a:t>
            </a:r>
          </a:p>
          <a:p>
            <a:r>
              <a:rPr lang="en-US" dirty="0"/>
              <a:t>Exposure of data can happen because of wiretapping or unsecure systems anywhere along the network</a:t>
            </a:r>
          </a:p>
          <a:p>
            <a:r>
              <a:rPr lang="en-US" dirty="0"/>
              <a:t>Traffic flow analysis</a:t>
            </a:r>
          </a:p>
          <a:p>
            <a:pPr lvl="1"/>
            <a:r>
              <a:rPr lang="en-US" dirty="0"/>
              <a:t>Data might be encrypted</a:t>
            </a:r>
          </a:p>
          <a:p>
            <a:pPr lvl="1"/>
            <a:r>
              <a:rPr lang="en-US" dirty="0"/>
              <a:t>Even so, it is very hard to hide where the data is going to and where it is coming from</a:t>
            </a:r>
          </a:p>
          <a:p>
            <a:pPr lvl="1"/>
            <a:r>
              <a:rPr lang="en-US" dirty="0"/>
              <a:t>Tor and other </a:t>
            </a:r>
            <a:r>
              <a:rPr lang="en-US" dirty="0" err="1"/>
              <a:t>anonymization</a:t>
            </a:r>
            <a:r>
              <a:rPr lang="en-US" dirty="0"/>
              <a:t> networks try to fix this</a:t>
            </a:r>
          </a:p>
        </p:txBody>
      </p:sp>
    </p:spTree>
    <p:extLst>
      <p:ext uri="{BB962C8B-B14F-4D97-AF65-F5344CB8AC3E}">
        <p14:creationId xmlns:p14="http://schemas.microsoft.com/office/powerpoint/2010/main" val="210977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Attackers can falsify some or all of a message, using attacks we've talked about</a:t>
            </a:r>
          </a:p>
          <a:p>
            <a:pPr lvl="1"/>
            <a:r>
              <a:rPr lang="en-US" dirty="0"/>
              <a:t>Parts of messages can be combined</a:t>
            </a:r>
          </a:p>
          <a:p>
            <a:pPr lvl="1"/>
            <a:r>
              <a:rPr lang="en-US" dirty="0"/>
              <a:t>Messages can be redirected or deleted</a:t>
            </a:r>
          </a:p>
          <a:p>
            <a:pPr lvl="1"/>
            <a:r>
              <a:rPr lang="en-US" dirty="0"/>
              <a:t>Old messages can also be replayed</a:t>
            </a:r>
          </a:p>
          <a:p>
            <a:r>
              <a:rPr lang="en-US" dirty="0"/>
              <a:t>Noise can degrade the signals</a:t>
            </a:r>
          </a:p>
          <a:p>
            <a:pPr lvl="1"/>
            <a:r>
              <a:rPr lang="en-US" dirty="0"/>
              <a:t>All modern network protocols have error correction built in</a:t>
            </a:r>
          </a:p>
          <a:p>
            <a:r>
              <a:rPr lang="en-US" dirty="0"/>
              <a:t>Malformed packets can crash systems</a:t>
            </a:r>
          </a:p>
          <a:p>
            <a:r>
              <a:rPr lang="en-US" dirty="0"/>
              <a:t>Protocols often have vulnerabilities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2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Network Security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41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technology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WiFi</a:t>
            </a:r>
            <a:r>
              <a:rPr lang="en-US" dirty="0"/>
              <a:t> signals are radio signals that anyone in range can pick up</a:t>
            </a:r>
          </a:p>
          <a:p>
            <a:r>
              <a:rPr lang="en-US" dirty="0" err="1"/>
              <a:t>WiFi</a:t>
            </a:r>
            <a:r>
              <a:rPr lang="en-US" dirty="0"/>
              <a:t> is built on a set of protocols defined by the 802.11 standards</a:t>
            </a:r>
          </a:p>
          <a:p>
            <a:pPr lvl="1"/>
            <a:r>
              <a:rPr lang="en-US" dirty="0"/>
              <a:t>Most of these protocols communicate in the 2.4 and 5 GHz ranges</a:t>
            </a:r>
          </a:p>
          <a:p>
            <a:pPr lvl="1"/>
            <a:r>
              <a:rPr lang="en-US" dirty="0"/>
              <a:t>Older protocols can reach about 300 feet and 802.11n may be able to reach 5,000 feet</a:t>
            </a:r>
          </a:p>
          <a:p>
            <a:r>
              <a:rPr lang="en-US" dirty="0"/>
              <a:t>A wireless </a:t>
            </a:r>
            <a:r>
              <a:rPr lang="en-US" b="1" dirty="0"/>
              <a:t>access point</a:t>
            </a:r>
            <a:r>
              <a:rPr lang="en-US" dirty="0"/>
              <a:t> communicates with a </a:t>
            </a:r>
            <a:r>
              <a:rPr lang="en-US" b="1" dirty="0"/>
              <a:t>network interface card</a:t>
            </a:r>
            <a:r>
              <a:rPr lang="en-US" dirty="0"/>
              <a:t> (NIC)</a:t>
            </a:r>
          </a:p>
          <a:p>
            <a:r>
              <a:rPr lang="en-US" dirty="0"/>
              <a:t>MAC addresses are used to identify physical devices</a:t>
            </a:r>
          </a:p>
        </p:txBody>
      </p:sp>
    </p:spTree>
    <p:extLst>
      <p:ext uri="{BB962C8B-B14F-4D97-AF65-F5344CB8AC3E}">
        <p14:creationId xmlns:p14="http://schemas.microsoft.com/office/powerpoint/2010/main" val="27081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Management frames are data exchanged by access points and routers to structure communication</a:t>
            </a:r>
          </a:p>
          <a:p>
            <a:pPr lvl="1"/>
            <a:r>
              <a:rPr lang="en-US" b="1" dirty="0"/>
              <a:t>Beacon frames</a:t>
            </a:r>
            <a:r>
              <a:rPr lang="en-US" dirty="0"/>
              <a:t> announce the presence of an access point</a:t>
            </a:r>
          </a:p>
          <a:p>
            <a:pPr lvl="1"/>
            <a:r>
              <a:rPr lang="en-US" b="1" dirty="0"/>
              <a:t>Authentication frames</a:t>
            </a:r>
            <a:r>
              <a:rPr lang="en-US" dirty="0"/>
              <a:t> allow NICs to request access to an access point</a:t>
            </a:r>
          </a:p>
          <a:p>
            <a:pPr lvl="1"/>
            <a:r>
              <a:rPr lang="en-US" b="1" dirty="0"/>
              <a:t>Association frames</a:t>
            </a:r>
            <a:r>
              <a:rPr lang="en-US" dirty="0"/>
              <a:t> allow NICs and access points to agree on how to communicate</a:t>
            </a:r>
          </a:p>
          <a:p>
            <a:r>
              <a:rPr lang="en-US" dirty="0"/>
              <a:t>The </a:t>
            </a:r>
            <a:r>
              <a:rPr lang="en-US" b="1" dirty="0"/>
              <a:t>Service Set Identifier (SSID)</a:t>
            </a:r>
            <a:r>
              <a:rPr lang="en-US" dirty="0"/>
              <a:t> is a string that identifies an access point</a:t>
            </a:r>
          </a:p>
        </p:txBody>
      </p:sp>
    </p:spTree>
    <p:extLst>
      <p:ext uri="{BB962C8B-B14F-4D97-AF65-F5344CB8AC3E}">
        <p14:creationId xmlns:p14="http://schemas.microsoft.com/office/powerpoint/2010/main" val="279745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SSIDs do not need to be broadcast</a:t>
            </a:r>
          </a:p>
          <a:p>
            <a:pPr lvl="1"/>
            <a:r>
              <a:rPr lang="en-US" dirty="0"/>
              <a:t>However, when someone joins the access point, the SSID is revealed</a:t>
            </a:r>
          </a:p>
          <a:p>
            <a:r>
              <a:rPr lang="en-US" dirty="0"/>
              <a:t>Access points associate a computer with a MAC address</a:t>
            </a:r>
          </a:p>
          <a:p>
            <a:pPr lvl="1"/>
            <a:r>
              <a:rPr lang="en-US" dirty="0"/>
              <a:t>But MAC addresses can be spoofed!</a:t>
            </a:r>
          </a:p>
        </p:txBody>
      </p:sp>
    </p:spTree>
    <p:extLst>
      <p:ext uri="{BB962C8B-B14F-4D97-AF65-F5344CB8AC3E}">
        <p14:creationId xmlns:p14="http://schemas.microsoft.com/office/powerpoint/2010/main" val="230140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original system for encrypting wireless communication was Wired Equivalent Privacy (WEP)</a:t>
            </a:r>
          </a:p>
          <a:p>
            <a:pPr lvl="1"/>
            <a:r>
              <a:rPr lang="en-US" dirty="0"/>
              <a:t>WEP is not secure!</a:t>
            </a:r>
          </a:p>
          <a:p>
            <a:r>
              <a:rPr lang="en-US" dirty="0"/>
              <a:t>WEP keys are effectively either 40 bits (breakable!) or 104 bits</a:t>
            </a:r>
          </a:p>
          <a:p>
            <a:r>
              <a:rPr lang="en-US" dirty="0"/>
              <a:t>Static keys are used</a:t>
            </a:r>
          </a:p>
          <a:p>
            <a:r>
              <a:rPr lang="en-US" dirty="0"/>
              <a:t>A flaw in the RC4 algorithm allows even 104-bit keys to be broken in minutes</a:t>
            </a:r>
          </a:p>
          <a:p>
            <a:r>
              <a:rPr lang="en-US" dirty="0"/>
              <a:t>WEP does no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410256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WiFi</a:t>
            </a:r>
            <a:r>
              <a:rPr lang="en-US" b="1" dirty="0"/>
              <a:t> Protected Access </a:t>
            </a:r>
            <a:r>
              <a:rPr lang="en-US" dirty="0"/>
              <a:t>(WPA, WPA2, and WPA3) was created to replace WEP</a:t>
            </a:r>
          </a:p>
          <a:p>
            <a:r>
              <a:rPr lang="en-US" dirty="0"/>
              <a:t>WPA uses a different key to encrypt each packet</a:t>
            </a:r>
          </a:p>
          <a:p>
            <a:r>
              <a:rPr lang="en-US" dirty="0"/>
              <a:t>Authentication for WPA is better (although still uses a shared secret for home use)</a:t>
            </a:r>
          </a:p>
          <a:p>
            <a:r>
              <a:rPr lang="en-US" dirty="0"/>
              <a:t>WPA has a better integrity check than WEP</a:t>
            </a:r>
          </a:p>
          <a:p>
            <a:r>
              <a:rPr lang="en-US" dirty="0"/>
              <a:t>WPA2 adds AES for encryption, much stronger than RC4</a:t>
            </a:r>
          </a:p>
          <a:p>
            <a:r>
              <a:rPr lang="en-US" dirty="0"/>
              <a:t>WPA3 was supposed to make it harder to collect information and brute force the key</a:t>
            </a:r>
          </a:p>
          <a:p>
            <a:r>
              <a:rPr lang="en-US" dirty="0"/>
              <a:t>Although each version improves on earlier weaknesses, there are attacks on WPA, WPA2, and WPA3 that can make it possible to intercept wireless traffic</a:t>
            </a:r>
          </a:p>
        </p:txBody>
      </p:sp>
    </p:spTree>
    <p:extLst>
      <p:ext uri="{BB962C8B-B14F-4D97-AF65-F5344CB8AC3E}">
        <p14:creationId xmlns:p14="http://schemas.microsoft.com/office/powerpoint/2010/main" val="268629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Weaknesses of WPA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Man-in-the-middle attack is still possible</a:t>
            </a:r>
          </a:p>
          <a:p>
            <a:pPr lvl="1"/>
            <a:r>
              <a:rPr lang="en-US" dirty="0"/>
              <a:t>The attacker convinces the access point that he's the user and convinces the user that he's the access point</a:t>
            </a:r>
          </a:p>
          <a:p>
            <a:pPr lvl="1"/>
            <a:r>
              <a:rPr lang="en-US" dirty="0"/>
              <a:t>Requires spoofing MAC addresses</a:t>
            </a:r>
          </a:p>
          <a:p>
            <a:r>
              <a:rPr lang="en-US" dirty="0"/>
              <a:t>Brute force attacks</a:t>
            </a:r>
          </a:p>
          <a:p>
            <a:pPr lvl="1"/>
            <a:r>
              <a:rPr lang="en-US" dirty="0"/>
              <a:t>WPA allows users to select passphrases</a:t>
            </a:r>
          </a:p>
          <a:p>
            <a:pPr lvl="1"/>
            <a:r>
              <a:rPr lang="en-US" dirty="0"/>
              <a:t>Users often select poor passphrases</a:t>
            </a:r>
          </a:p>
          <a:p>
            <a:pPr lvl="1"/>
            <a:r>
              <a:rPr lang="en-US" dirty="0"/>
              <a:t>Some practical attacks against integrity exist in WPA (but not WPA2)</a:t>
            </a:r>
          </a:p>
        </p:txBody>
      </p:sp>
    </p:spTree>
    <p:extLst>
      <p:ext uri="{BB962C8B-B14F-4D97-AF65-F5344CB8AC3E}">
        <p14:creationId xmlns:p14="http://schemas.microsoft.com/office/powerpoint/2010/main" val="83626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 of Service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341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Networks are one of the best places to launch an attack on availability</a:t>
            </a:r>
          </a:p>
          <a:p>
            <a:r>
              <a:rPr lang="en-US" dirty="0"/>
              <a:t>In this setting, these are usually called </a:t>
            </a:r>
            <a:r>
              <a:rPr lang="en-US" b="1" dirty="0"/>
              <a:t>denial of service</a:t>
            </a:r>
            <a:r>
              <a:rPr lang="en-US" dirty="0"/>
              <a:t> (</a:t>
            </a:r>
            <a:r>
              <a:rPr lang="en-US" dirty="0" err="1"/>
              <a:t>DoS</a:t>
            </a:r>
            <a:r>
              <a:rPr lang="en-US" dirty="0"/>
              <a:t>) attacks</a:t>
            </a:r>
          </a:p>
          <a:p>
            <a:r>
              <a:rPr lang="en-US" dirty="0" err="1"/>
              <a:t>DoS</a:t>
            </a:r>
            <a:r>
              <a:rPr lang="en-US" dirty="0"/>
              <a:t> attacks are very hard to avoid</a:t>
            </a:r>
          </a:p>
        </p:txBody>
      </p:sp>
    </p:spTree>
    <p:extLst>
      <p:ext uri="{BB962C8B-B14F-4D97-AF65-F5344CB8AC3E}">
        <p14:creationId xmlns:p14="http://schemas.microsoft.com/office/powerpoint/2010/main" val="23432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make </a:t>
            </a:r>
            <a:r>
              <a:rPr lang="en-US" dirty="0" err="1"/>
              <a:t>DoS</a:t>
            </a:r>
            <a:r>
              <a:rPr lang="en-US" dirty="0"/>
              <a:t> happen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Flooding overloads capacity</a:t>
            </a:r>
          </a:p>
          <a:p>
            <a:pPr lvl="1"/>
            <a:r>
              <a:rPr lang="en-US" dirty="0"/>
              <a:t>Ask for too many connections</a:t>
            </a:r>
          </a:p>
          <a:p>
            <a:pPr lvl="1"/>
            <a:r>
              <a:rPr lang="en-US" dirty="0"/>
              <a:t>Request too many of some other service</a:t>
            </a:r>
          </a:p>
          <a:p>
            <a:r>
              <a:rPr lang="en-US" dirty="0"/>
              <a:t>Blocking access</a:t>
            </a:r>
          </a:p>
          <a:p>
            <a:pPr lvl="1"/>
            <a:r>
              <a:rPr lang="en-US" dirty="0"/>
              <a:t>Crash an application</a:t>
            </a:r>
          </a:p>
          <a:p>
            <a:pPr lvl="1"/>
            <a:r>
              <a:rPr lang="en-US" dirty="0"/>
              <a:t>Interfere with network routing protocols</a:t>
            </a:r>
          </a:p>
          <a:p>
            <a:r>
              <a:rPr lang="en-US" dirty="0"/>
              <a:t>Access failure</a:t>
            </a:r>
          </a:p>
          <a:p>
            <a:pPr lvl="1"/>
            <a:r>
              <a:rPr lang="en-US" dirty="0"/>
              <a:t>Hardware or software fails</a:t>
            </a:r>
          </a:p>
        </p:txBody>
      </p:sp>
    </p:spTree>
    <p:extLst>
      <p:ext uri="{BB962C8B-B14F-4D97-AF65-F5344CB8AC3E}">
        <p14:creationId xmlns:p14="http://schemas.microsoft.com/office/powerpoint/2010/main" val="138409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 flood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1016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TCP is built on a three-way handshake</a:t>
            </a:r>
          </a:p>
          <a:p>
            <a:pPr lvl="1"/>
            <a:r>
              <a:rPr lang="en-US" dirty="0"/>
              <a:t>Client requests a connection by sending a </a:t>
            </a:r>
            <a:r>
              <a:rPr lang="en-US" b="1" dirty="0"/>
              <a:t>SYN</a:t>
            </a:r>
            <a:r>
              <a:rPr lang="en-US" dirty="0"/>
              <a:t> packet</a:t>
            </a:r>
          </a:p>
          <a:p>
            <a:pPr lvl="1"/>
            <a:r>
              <a:rPr lang="en-US" dirty="0"/>
              <a:t>The server acknowledges the request by sending a </a:t>
            </a:r>
            <a:r>
              <a:rPr lang="en-US" b="1" dirty="0"/>
              <a:t>SYN-ACK</a:t>
            </a:r>
            <a:r>
              <a:rPr lang="en-US" dirty="0"/>
              <a:t> packet back</a:t>
            </a:r>
          </a:p>
          <a:p>
            <a:pPr lvl="1"/>
            <a:r>
              <a:rPr lang="en-US" dirty="0"/>
              <a:t>The client responds with an </a:t>
            </a:r>
            <a:r>
              <a:rPr lang="en-US" b="1" dirty="0"/>
              <a:t>ACK</a:t>
            </a:r>
            <a:r>
              <a:rPr lang="en-US" dirty="0"/>
              <a:t>, establishing the connection</a:t>
            </a:r>
          </a:p>
          <a:p>
            <a:r>
              <a:rPr lang="en-US" dirty="0"/>
              <a:t>An attacker can just keep sending </a:t>
            </a:r>
            <a:r>
              <a:rPr lang="en-US" b="1" dirty="0"/>
              <a:t>SYN</a:t>
            </a:r>
            <a:r>
              <a:rPr lang="en-US" dirty="0"/>
              <a:t> packets</a:t>
            </a:r>
          </a:p>
          <a:p>
            <a:r>
              <a:rPr lang="en-US" dirty="0"/>
              <a:t>The server will allocate some resources, wait for the </a:t>
            </a:r>
            <a:r>
              <a:rPr lang="en-US" b="1" dirty="0"/>
              <a:t>ACK</a:t>
            </a:r>
            <a:r>
              <a:rPr lang="en-US" dirty="0"/>
              <a:t>, and never get it</a:t>
            </a:r>
          </a:p>
          <a:p>
            <a:r>
              <a:rPr lang="en-US" dirty="0"/>
              <a:t>A clever attacker will spoof at least his own IP so that the </a:t>
            </a:r>
            <a:r>
              <a:rPr lang="en-US" b="1" dirty="0"/>
              <a:t>SYN-ACK</a:t>
            </a:r>
            <a:r>
              <a:rPr lang="en-US" dirty="0"/>
              <a:t> is sent elsewhere</a:t>
            </a:r>
          </a:p>
          <a:p>
            <a:r>
              <a:rPr lang="en-US" dirty="0"/>
              <a:t>A more sophisticated attacker will spoof many different IP addresses (or have many bots in a botnet) sending all these </a:t>
            </a:r>
            <a:r>
              <a:rPr lang="en-US" b="1" dirty="0"/>
              <a:t>SYN</a:t>
            </a:r>
            <a:r>
              <a:rPr lang="en-US" dirty="0"/>
              <a:t>'s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4" y="4648200"/>
            <a:ext cx="6358631" cy="178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98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denial</a:t>
            </a:r>
            <a:r>
              <a:rPr lang="en-US" baseline="0" dirty="0"/>
              <a:t> of service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508280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Echo-</a:t>
            </a:r>
            <a:r>
              <a:rPr lang="en-US" dirty="0" err="1"/>
              <a:t>chargen</a:t>
            </a:r>
            <a:endParaRPr lang="en-US" dirty="0"/>
          </a:p>
          <a:p>
            <a:pPr lvl="1"/>
            <a:r>
              <a:rPr lang="en-US" dirty="0" err="1"/>
              <a:t>Chargen</a:t>
            </a:r>
            <a:r>
              <a:rPr lang="en-US" dirty="0"/>
              <a:t> sets up a stream of packets for testing</a:t>
            </a:r>
          </a:p>
          <a:p>
            <a:pPr lvl="1"/>
            <a:r>
              <a:rPr lang="en-US" dirty="0"/>
              <a:t>Echo packets are supposed to be sent back to the sender</a:t>
            </a:r>
          </a:p>
          <a:p>
            <a:pPr lvl="1"/>
            <a:r>
              <a:rPr lang="en-US" dirty="0"/>
              <a:t>If you can trick a server into sending echo packets to itself, it will respond to its own packets forever</a:t>
            </a:r>
          </a:p>
          <a:p>
            <a:r>
              <a:rPr lang="en-US" dirty="0"/>
              <a:t>Ping of death</a:t>
            </a:r>
          </a:p>
          <a:p>
            <a:pPr lvl="1"/>
            <a:r>
              <a:rPr lang="en-US" dirty="0"/>
              <a:t>A ping packet requests a reply</a:t>
            </a:r>
          </a:p>
          <a:p>
            <a:pPr lvl="1"/>
            <a:r>
              <a:rPr lang="en-US" dirty="0"/>
              <a:t>If you can send more pings than a server can handle, it goes down</a:t>
            </a:r>
          </a:p>
          <a:p>
            <a:pPr lvl="1"/>
            <a:r>
              <a:rPr lang="en-US" dirty="0"/>
              <a:t>Only works if the attacker has more bandwidth than the victim (</a:t>
            </a:r>
            <a:r>
              <a:rPr lang="en-US" dirty="0" err="1"/>
              <a:t>DDoS</a:t>
            </a:r>
            <a:r>
              <a:rPr lang="en-US" dirty="0"/>
              <a:t> helps)</a:t>
            </a:r>
          </a:p>
          <a:p>
            <a:r>
              <a:rPr lang="en-US" dirty="0"/>
              <a:t>Smurf</a:t>
            </a:r>
          </a:p>
          <a:p>
            <a:pPr lvl="1"/>
            <a:r>
              <a:rPr lang="en-US" dirty="0"/>
              <a:t>A ping packet is broadcast to everyone, with the victim spoofed as the originator</a:t>
            </a:r>
          </a:p>
          <a:p>
            <a:pPr lvl="1"/>
            <a:r>
              <a:rPr lang="en-US" dirty="0"/>
              <a:t>All the hosts try to ping the victim</a:t>
            </a:r>
          </a:p>
          <a:p>
            <a:pPr lvl="1"/>
            <a:r>
              <a:rPr lang="en-US" dirty="0"/>
              <a:t>The real attacker is hidden</a:t>
            </a:r>
          </a:p>
          <a:p>
            <a:r>
              <a:rPr lang="en-US" dirty="0"/>
              <a:t>Teardrop</a:t>
            </a:r>
          </a:p>
          <a:p>
            <a:pPr lvl="1"/>
            <a:r>
              <a:rPr lang="en-US" dirty="0"/>
              <a:t>A teardrop attack uses badly formed IP datagrams</a:t>
            </a:r>
          </a:p>
          <a:p>
            <a:pPr lvl="1"/>
            <a:r>
              <a:rPr lang="en-US" dirty="0"/>
              <a:t>They claim to correspond to overlapping sequences of bytes in a packet</a:t>
            </a:r>
          </a:p>
          <a:p>
            <a:pPr lvl="1"/>
            <a:r>
              <a:rPr lang="en-US" dirty="0"/>
              <a:t>There's no way to put them back together and the system can crash</a:t>
            </a:r>
          </a:p>
        </p:txBody>
      </p:sp>
    </p:spTree>
    <p:extLst>
      <p:ext uri="{BB962C8B-B14F-4D97-AF65-F5344CB8AC3E}">
        <p14:creationId xmlns:p14="http://schemas.microsoft.com/office/powerpoint/2010/main" val="287718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5486400" cy="46256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Distributed denial of service</a:t>
            </a:r>
            <a:r>
              <a:rPr lang="en-US" dirty="0"/>
              <a:t> (</a:t>
            </a:r>
            <a:r>
              <a:rPr lang="en-US" dirty="0" err="1"/>
              <a:t>DDoS</a:t>
            </a:r>
            <a:r>
              <a:rPr lang="en-US" dirty="0"/>
              <a:t>) attacks use many machines to perform a </a:t>
            </a:r>
            <a:r>
              <a:rPr lang="en-US" dirty="0" err="1"/>
              <a:t>DoS</a:t>
            </a:r>
            <a:r>
              <a:rPr lang="en-US" dirty="0"/>
              <a:t> attack</a:t>
            </a:r>
          </a:p>
          <a:p>
            <a:r>
              <a:rPr lang="en-US" dirty="0"/>
              <a:t>Usually, many targets have been compromised with a Trojan horse making them </a:t>
            </a:r>
            <a:r>
              <a:rPr lang="en-US" b="1" dirty="0"/>
              <a:t>zombies</a:t>
            </a:r>
            <a:r>
              <a:rPr lang="en-US" dirty="0"/>
              <a:t> or </a:t>
            </a:r>
            <a:r>
              <a:rPr lang="en-US" b="1" dirty="0"/>
              <a:t>bots</a:t>
            </a:r>
          </a:p>
          <a:p>
            <a:r>
              <a:rPr lang="en-US" dirty="0"/>
              <a:t>These zombie machines are controlled by the attacker, performing flooding or other attacks on a victim</a:t>
            </a:r>
          </a:p>
          <a:p>
            <a:pPr lvl="1"/>
            <a:r>
              <a:rPr lang="en-US" dirty="0"/>
              <a:t>A network of zombies is called a </a:t>
            </a:r>
            <a:r>
              <a:rPr lang="en-US" b="1" dirty="0"/>
              <a:t>botnet</a:t>
            </a:r>
          </a:p>
          <a:p>
            <a:r>
              <a:rPr lang="en-US" dirty="0"/>
              <a:t>The attacker is hard to trace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97"/>
          <a:stretch/>
        </p:blipFill>
        <p:spPr bwMode="auto">
          <a:xfrm>
            <a:off x="6096000" y="2298541"/>
            <a:ext cx="5823408" cy="3797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0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Stopping </a:t>
            </a:r>
            <a:r>
              <a:rPr lang="en-US" dirty="0" err="1"/>
              <a:t>DDoS</a:t>
            </a:r>
            <a:r>
              <a:rPr lang="en-US" dirty="0"/>
              <a:t>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best defense is prevention</a:t>
            </a:r>
          </a:p>
          <a:p>
            <a:pPr lvl="1"/>
            <a:r>
              <a:rPr lang="en-US" dirty="0" err="1"/>
              <a:t>DDoS</a:t>
            </a:r>
            <a:r>
              <a:rPr lang="en-US" dirty="0"/>
              <a:t> attacks are usually mounted by bots that were compromised by known vulnerabilities</a:t>
            </a:r>
          </a:p>
          <a:p>
            <a:pPr lvl="1"/>
            <a:r>
              <a:rPr lang="en-US" dirty="0"/>
              <a:t>Patch your stuff!</a:t>
            </a:r>
          </a:p>
          <a:p>
            <a:r>
              <a:rPr lang="en-US" dirty="0"/>
              <a:t>Defense against </a:t>
            </a:r>
            <a:r>
              <a:rPr lang="en-US" dirty="0" err="1"/>
              <a:t>DoS</a:t>
            </a:r>
            <a:r>
              <a:rPr lang="en-US" dirty="0"/>
              <a:t> attacks:</a:t>
            </a:r>
          </a:p>
          <a:p>
            <a:pPr lvl="1"/>
            <a:r>
              <a:rPr lang="en-US" dirty="0"/>
              <a:t>Tuning: adjusting the number of active servers</a:t>
            </a:r>
          </a:p>
          <a:p>
            <a:pPr lvl="1"/>
            <a:r>
              <a:rPr lang="en-US" dirty="0"/>
              <a:t>Load balancing: redirecting traffic to servers that aren't getting used</a:t>
            </a:r>
          </a:p>
          <a:p>
            <a:pPr lvl="1"/>
            <a:r>
              <a:rPr lang="en-US" dirty="0"/>
              <a:t>Shunning: reducing service given to certain IP addresses</a:t>
            </a:r>
          </a:p>
          <a:p>
            <a:pPr lvl="1"/>
            <a:r>
              <a:rPr lang="en-US" dirty="0"/>
              <a:t>Blacklisting: ignoring traffic from known bad IP addresses</a:t>
            </a:r>
          </a:p>
        </p:txBody>
      </p:sp>
    </p:spTree>
    <p:extLst>
      <p:ext uri="{BB962C8B-B14F-4D97-AF65-F5344CB8AC3E}">
        <p14:creationId xmlns:p14="http://schemas.microsoft.com/office/powerpoint/2010/main" val="235068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</a:t>
            </a:r>
            <a:r>
              <a:rPr lang="en-US" baseline="0" dirty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Domain Name System (DNS) uses Domain Name Servers (also DNS) to convert user readable URLs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google.com</a:t>
            </a:r>
            <a:r>
              <a:rPr lang="en-US" dirty="0"/>
              <a:t> to IP addresses</a:t>
            </a:r>
          </a:p>
          <a:p>
            <a:r>
              <a:rPr lang="en-US" dirty="0"/>
              <a:t>Taking control of a server means that you get to say where google.com is</a:t>
            </a:r>
          </a:p>
          <a:p>
            <a:pPr lvl="1"/>
            <a:r>
              <a:rPr lang="en-US" dirty="0"/>
              <a:t>Called </a:t>
            </a:r>
            <a:r>
              <a:rPr lang="en-US" b="1" dirty="0"/>
              <a:t>DNS spoofing</a:t>
            </a:r>
          </a:p>
          <a:p>
            <a:r>
              <a:rPr lang="en-US" dirty="0"/>
              <a:t>For efficiency, servers cache results from other servers if they didn't know the IP</a:t>
            </a:r>
          </a:p>
          <a:p>
            <a:pPr lvl="1"/>
            <a:r>
              <a:rPr lang="en-US" b="1" dirty="0"/>
              <a:t>DNS cache poisoning</a:t>
            </a:r>
            <a:r>
              <a:rPr lang="en-US" dirty="0"/>
              <a:t> is when an attacker gives a good server a bad IP address</a:t>
            </a:r>
          </a:p>
        </p:txBody>
      </p:sp>
    </p:spTree>
    <p:extLst>
      <p:ext uri="{BB962C8B-B14F-4D97-AF65-F5344CB8AC3E}">
        <p14:creationId xmlns:p14="http://schemas.microsoft.com/office/powerpoint/2010/main" val="289389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vulnerabilities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447802"/>
          <a:ext cx="12192000" cy="541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2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3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09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Vulnerability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Vulnerability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7728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Precursors to attack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Port</a:t>
                      </a:r>
                      <a:r>
                        <a:rPr lang="en-US" sz="1600" baseline="0" dirty="0"/>
                        <a:t> scan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Social engineering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Reconnaissance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OS and application fingerprinting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Confidentiality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Eavesdropping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Passive wiretap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/>
                        <a:t>Misdelivery</a:t>
                      </a:r>
                      <a:endParaRPr lang="en-US" sz="160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Exposure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Traffic flow analysis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3646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Authentication failures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Impersonation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Guessing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Eavesdropping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Spoofing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Session</a:t>
                      </a:r>
                      <a:r>
                        <a:rPr lang="en-US" sz="1600" baseline="0" dirty="0"/>
                        <a:t> hijacking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Man in the middle attack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Integrity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Active wiretap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Impersonation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Falsification</a:t>
                      </a:r>
                      <a:endParaRPr lang="en-US" sz="1600" baseline="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Noise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Web site defacement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DNS attack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7728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Programming flaws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Buffer overflow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Addressing errors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Server-side include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Malicious</a:t>
                      </a:r>
                      <a:r>
                        <a:rPr lang="en-US" sz="1600" baseline="0" dirty="0"/>
                        <a:t> Java or ActiveX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Worms, viruses, Trojan horses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Availability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Transmission failure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Flooding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DNS attack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Traffic</a:t>
                      </a:r>
                      <a:r>
                        <a:rPr lang="en-US" sz="1600" baseline="0" dirty="0"/>
                        <a:t> redirection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 err="1"/>
                        <a:t>DDoS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4462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7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/>
              <a:t>Network </a:t>
            </a:r>
            <a:r>
              <a:rPr lang="en-US" dirty="0"/>
              <a:t>controls</a:t>
            </a:r>
          </a:p>
          <a:p>
            <a:r>
              <a:rPr lang="en-US" dirty="0" err="1"/>
              <a:t>Colm</a:t>
            </a:r>
            <a:r>
              <a:rPr lang="en-US" dirty="0"/>
              <a:t> </a:t>
            </a:r>
            <a:r>
              <a:rPr lang="en-US" dirty="0" err="1"/>
              <a:t>Oneacre</a:t>
            </a:r>
            <a:r>
              <a:rPr lang="en-US" dirty="0"/>
              <a:t>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reading Sections 6.6 through 6.9</a:t>
            </a:r>
          </a:p>
          <a:p>
            <a:r>
              <a:rPr lang="en-US" dirty="0"/>
              <a:t>Finish Project 2</a:t>
            </a:r>
          </a:p>
          <a:p>
            <a:pPr lvl="1"/>
            <a:r>
              <a:rPr lang="en-US" b="1"/>
              <a:t>Due tonight!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8448-3949-4EE1-A26E-A89E482B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Austin </a:t>
            </a:r>
            <a:r>
              <a:rPr lang="en-US" dirty="0" err="1"/>
              <a:t>Rheyne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A1F7-F81A-4BB0-8965-C002D022C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9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Reconnaissance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8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Reconnaissance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smart attacker learns everything he or she can about the system before attacking it</a:t>
            </a:r>
          </a:p>
          <a:p>
            <a:r>
              <a:rPr lang="en-US" dirty="0"/>
              <a:t>Useful methods for reconnaissance of a network include:</a:t>
            </a:r>
          </a:p>
          <a:p>
            <a:pPr lvl="1"/>
            <a:r>
              <a:rPr lang="en-US" dirty="0"/>
              <a:t>Port scans</a:t>
            </a:r>
          </a:p>
          <a:p>
            <a:pPr lvl="1"/>
            <a:r>
              <a:rPr lang="en-US" dirty="0"/>
              <a:t>Social engineering</a:t>
            </a:r>
          </a:p>
          <a:p>
            <a:pPr lvl="1"/>
            <a:r>
              <a:rPr lang="en-US" dirty="0"/>
              <a:t>Dumpster diving</a:t>
            </a:r>
          </a:p>
          <a:p>
            <a:pPr lvl="1"/>
            <a:r>
              <a:rPr lang="en-US" dirty="0"/>
              <a:t>OS and application fingerprinting</a:t>
            </a:r>
          </a:p>
          <a:p>
            <a:pPr lvl="1"/>
            <a:r>
              <a:rPr lang="en-US" dirty="0"/>
              <a:t>Background research</a:t>
            </a:r>
          </a:p>
        </p:txBody>
      </p:sp>
    </p:spTree>
    <p:extLst>
      <p:ext uri="{BB962C8B-B14F-4D97-AF65-F5344CB8AC3E}">
        <p14:creationId xmlns:p14="http://schemas.microsoft.com/office/powerpoint/2010/main" val="117204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 scan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targeted systems include servers that are always listening on various ports, waiting for communication</a:t>
            </a:r>
          </a:p>
          <a:p>
            <a:r>
              <a:rPr lang="en-US" dirty="0"/>
              <a:t>A port scanner is a program that tries to connect on many interesting ports to see what  kinds of communication is ready to do</a:t>
            </a:r>
          </a:p>
          <a:p>
            <a:r>
              <a:rPr lang="en-US" dirty="0"/>
              <a:t>If a server is poorly configured, it might be listening on ports even the administrators don't know about</a:t>
            </a:r>
          </a:p>
          <a:p>
            <a:r>
              <a:rPr lang="en-US" dirty="0"/>
              <a:t>Common free port scanners: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nmap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netcat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6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Social engineering</a:t>
            </a:r>
            <a:r>
              <a:rPr lang="en-US" dirty="0"/>
              <a:t> means techniques used to get a human being to unknowingly divulge information to an outsider</a:t>
            </a:r>
          </a:p>
          <a:p>
            <a:r>
              <a:rPr lang="en-US" dirty="0"/>
              <a:t>Often this is done by posing as tech support or some kind of contractor</a:t>
            </a:r>
          </a:p>
          <a:p>
            <a:r>
              <a:rPr lang="en-US" dirty="0"/>
              <a:t>Attackers can pretend to be someone from another department</a:t>
            </a:r>
          </a:p>
          <a:p>
            <a:r>
              <a:rPr lang="en-US" dirty="0"/>
              <a:t>Most employees have been trained to be reluctant to give up their passwords</a:t>
            </a:r>
          </a:p>
          <a:p>
            <a:pPr lvl="1"/>
            <a:r>
              <a:rPr lang="en-US" dirty="0"/>
              <a:t>However, they will often reveal their IP address, OS information, and other useful pieces of system information</a:t>
            </a:r>
          </a:p>
        </p:txBody>
      </p:sp>
    </p:spTree>
    <p:extLst>
      <p:ext uri="{BB962C8B-B14F-4D97-AF65-F5344CB8AC3E}">
        <p14:creationId xmlns:p14="http://schemas.microsoft.com/office/powerpoint/2010/main" val="218630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3242</TotalTime>
  <Words>2228</Words>
  <Application>Microsoft Office PowerPoint</Application>
  <PresentationFormat>Widescreen</PresentationFormat>
  <Paragraphs>293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Austin Rheyne Presents</vt:lpstr>
      <vt:lpstr>Reconnaissance</vt:lpstr>
      <vt:lpstr>Reconnaissance</vt:lpstr>
      <vt:lpstr>Port scan</vt:lpstr>
      <vt:lpstr>Social engineering</vt:lpstr>
      <vt:lpstr>Gathering more intelligence</vt:lpstr>
      <vt:lpstr>OS and application fingerprinting</vt:lpstr>
      <vt:lpstr>Documentation and hacking tips</vt:lpstr>
      <vt:lpstr>Eavesdropping</vt:lpstr>
      <vt:lpstr>Eavesdropping and wiretapping</vt:lpstr>
      <vt:lpstr>Cable wiretapping</vt:lpstr>
      <vt:lpstr>Wireless eavesdropping</vt:lpstr>
      <vt:lpstr>Other media</vt:lpstr>
      <vt:lpstr>Impersonation</vt:lpstr>
      <vt:lpstr>Authentication issues</vt:lpstr>
      <vt:lpstr>Authentication attacks</vt:lpstr>
      <vt:lpstr>Confidentiality threats</vt:lpstr>
      <vt:lpstr>Integrity threats</vt:lpstr>
      <vt:lpstr>Wireless Network Security</vt:lpstr>
      <vt:lpstr>WiFi technology</vt:lpstr>
      <vt:lpstr>Mechanics</vt:lpstr>
      <vt:lpstr>WiFi vulnerabilities</vt:lpstr>
      <vt:lpstr>WEP</vt:lpstr>
      <vt:lpstr>WPA</vt:lpstr>
      <vt:lpstr>Weaknesses of WPA</vt:lpstr>
      <vt:lpstr>Denial of Service</vt:lpstr>
      <vt:lpstr>Denial of service</vt:lpstr>
      <vt:lpstr>Ways to make DoS happen</vt:lpstr>
      <vt:lpstr>SYN flood</vt:lpstr>
      <vt:lpstr>Other denial of service attacks</vt:lpstr>
      <vt:lpstr>Distributed denial of service</vt:lpstr>
      <vt:lpstr>Stopping DDoS attacks</vt:lpstr>
      <vt:lpstr>DNS attacks</vt:lpstr>
      <vt:lpstr>Summary of vulnerabilities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415</cp:revision>
  <dcterms:created xsi:type="dcterms:W3CDTF">2009-08-24T20:26:10Z</dcterms:created>
  <dcterms:modified xsi:type="dcterms:W3CDTF">2025-10-20T13:21:21Z</dcterms:modified>
</cp:coreProperties>
</file>